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3" autoAdjust="0"/>
  </p:normalViewPr>
  <p:slideViewPr>
    <p:cSldViewPr>
      <p:cViewPr>
        <p:scale>
          <a:sx n="100" d="100"/>
          <a:sy n="100" d="100"/>
        </p:scale>
        <p:origin x="-510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A34BA-85C1-4706-BA2B-A53589D7DA8B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5ABBF-7FB4-4026-A09D-EDA9599C35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13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dirty="0" smtClean="0">
                <a:solidFill>
                  <a:srgbClr val="FFFFFF"/>
                </a:solidFill>
                <a:effectLst/>
                <a:latin typeface="Meiryo UI"/>
                <a:ea typeface="Meiryo UI"/>
                <a:cs typeface="Meiryo UI"/>
              </a:rPr>
              <a:t>2014 </a:t>
            </a:r>
            <a:endParaRPr lang="ja-JP" altLang="ja-JP" sz="1200" b="0" i="0" u="none" strike="noStrike" dirty="0" smtClean="0">
              <a:effectLst/>
              <a:latin typeface="Arial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5ABBF-7FB4-4026-A09D-EDA9599C35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2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43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92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0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0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2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1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29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32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27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F3EE-2981-4154-9E2F-750B1C7CAAAC}" type="datetimeFigureOut">
              <a:rPr kumimoji="1" lang="ja-JP" altLang="en-US" smtClean="0"/>
              <a:t>2017/7/24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3F589-51E7-4402-8439-F47864790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26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644099"/>
              </p:ext>
            </p:extLst>
          </p:nvPr>
        </p:nvGraphicFramePr>
        <p:xfrm>
          <a:off x="28897" y="155382"/>
          <a:ext cx="8508500" cy="66580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0695"/>
                <a:gridCol w="6336704"/>
                <a:gridCol w="1301101"/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重点項目</a:t>
                      </a:r>
                      <a:endParaRPr kumimoji="1" lang="ja-JP" altLang="en-US" sz="12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2008      ’09       ’10       ’11       ’12       ’13</a:t>
                      </a:r>
                      <a:r>
                        <a:rPr kumimoji="1" lang="ja-JP" altLang="en-US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’</a:t>
                      </a:r>
                      <a:r>
                        <a:rPr kumimoji="1" lang="en-US" altLang="ja-JP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</a:t>
                      </a:r>
                      <a:r>
                        <a:rPr kumimoji="1" lang="ja-JP" altLang="en-US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’</a:t>
                      </a:r>
                      <a:r>
                        <a:rPr kumimoji="1" lang="en-US" altLang="ja-JP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kumimoji="1" lang="ja-JP" altLang="en-US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’</a:t>
                      </a:r>
                      <a:r>
                        <a:rPr kumimoji="1" lang="en-US" altLang="ja-JP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endParaRPr kumimoji="1" lang="ja-JP" altLang="en-US" sz="14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2017</a:t>
                      </a:r>
                      <a:endParaRPr kumimoji="1" lang="ja-JP" altLang="en-US" sz="14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65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規制</a:t>
                      </a:r>
                      <a:endParaRPr kumimoji="1" lang="en-US" altLang="ja-JP" sz="1400" b="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改革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5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治験</a:t>
                      </a:r>
                      <a:endParaRPr kumimoji="1" lang="en-US" altLang="ja-JP" sz="1400" b="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促進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kumimoji="1" lang="en-US" altLang="ja-JP" sz="105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研究成果の事業化推進</a:t>
                      </a:r>
                      <a:endParaRPr kumimoji="1" lang="en-US" altLang="ja-JP" sz="105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5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バイオベンチャー育成</a:t>
                      </a:r>
                      <a:endParaRPr kumimoji="1" lang="en-US" altLang="ja-JP" sz="1200" b="0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5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アライアンス促進</a:t>
                      </a:r>
                      <a:endParaRPr kumimoji="1" lang="ja-JP" altLang="en-US" sz="12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5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国際連携</a:t>
                      </a:r>
                      <a:endParaRPr kumimoji="1" lang="ja-JP" altLang="en-US" sz="12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5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122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拠点形成</a:t>
                      </a:r>
                      <a:endParaRPr kumimoji="1" lang="ja-JP" altLang="en-US" sz="12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050" b="1" dirty="0" smtClean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7" name="AutoShape 23"/>
          <p:cNvSpPr>
            <a:spLocks noChangeArrowheads="1"/>
          </p:cNvSpPr>
          <p:nvPr/>
        </p:nvSpPr>
        <p:spPr bwMode="auto">
          <a:xfrm>
            <a:off x="8676456" y="464869"/>
            <a:ext cx="446087" cy="638450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世界トップクラスのバイオクラスター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</a:p>
        </p:txBody>
      </p:sp>
      <p:sp>
        <p:nvSpPr>
          <p:cNvPr id="65" name="Rectangle 15"/>
          <p:cNvSpPr>
            <a:spLocks noChangeArrowheads="1"/>
          </p:cNvSpPr>
          <p:nvPr/>
        </p:nvSpPr>
        <p:spPr bwMode="auto">
          <a:xfrm>
            <a:off x="8652938" y="198759"/>
            <a:ext cx="462312" cy="218740"/>
          </a:xfrm>
          <a:prstGeom prst="rect">
            <a:avLst/>
          </a:prstGeom>
          <a:solidFill>
            <a:srgbClr val="99CC00"/>
          </a:solidFill>
          <a:ln w="9525">
            <a:solidFill>
              <a:srgbClr val="CCFF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108520" y="1"/>
            <a:ext cx="9361040" cy="198759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バイオ戦略　　ロードマップ　</a:t>
            </a:r>
            <a:endParaRPr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854596" y="477376"/>
            <a:ext cx="8011112" cy="6372000"/>
            <a:chOff x="854596" y="452124"/>
            <a:chExt cx="8011112" cy="6351877"/>
          </a:xfrm>
        </p:grpSpPr>
        <p:sp>
          <p:nvSpPr>
            <p:cNvPr id="72" name="AutoShape 130"/>
            <p:cNvSpPr>
              <a:spLocks noChangeArrowheads="1"/>
            </p:cNvSpPr>
            <p:nvPr/>
          </p:nvSpPr>
          <p:spPr bwMode="auto">
            <a:xfrm>
              <a:off x="5826465" y="4543921"/>
              <a:ext cx="2705973" cy="169335"/>
            </a:xfrm>
            <a:prstGeom prst="homePlate">
              <a:avLst>
                <a:gd name="adj" fmla="val 37294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1000" b="1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創</a:t>
              </a:r>
              <a:r>
                <a:rPr lang="ja-JP" altLang="en-US" sz="10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薬シーズ事業化支援事業</a:t>
              </a:r>
            </a:p>
          </p:txBody>
        </p:sp>
        <p:sp>
          <p:nvSpPr>
            <p:cNvPr id="89" name="AutoShape 130"/>
            <p:cNvSpPr>
              <a:spLocks noChangeArrowheads="1"/>
            </p:cNvSpPr>
            <p:nvPr/>
          </p:nvSpPr>
          <p:spPr bwMode="auto">
            <a:xfrm>
              <a:off x="5796136" y="2311700"/>
              <a:ext cx="2736302" cy="173466"/>
            </a:xfrm>
            <a:prstGeom prst="homePlate">
              <a:avLst>
                <a:gd name="adj" fmla="val 52929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>
                <a:lnSpc>
                  <a:spcPct val="85000"/>
                </a:lnSpc>
              </a:pP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PMDA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関西支部の機能拡充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4" name="AutoShape 130"/>
            <p:cNvSpPr>
              <a:spLocks noChangeArrowheads="1"/>
            </p:cNvSpPr>
            <p:nvPr/>
          </p:nvSpPr>
          <p:spPr bwMode="auto">
            <a:xfrm>
              <a:off x="5796136" y="1544920"/>
              <a:ext cx="2736303" cy="170729"/>
            </a:xfrm>
            <a:prstGeom prst="homePlate">
              <a:avLst>
                <a:gd name="adj" fmla="val 52929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創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薬に関連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する法規制上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の課題の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検討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8" name="AutoShape 130"/>
            <p:cNvSpPr>
              <a:spLocks noChangeArrowheads="1"/>
            </p:cNvSpPr>
            <p:nvPr/>
          </p:nvSpPr>
          <p:spPr bwMode="auto">
            <a:xfrm>
              <a:off x="5796136" y="1228093"/>
              <a:ext cx="2736304" cy="162648"/>
            </a:xfrm>
            <a:prstGeom prst="homePlate">
              <a:avLst>
                <a:gd name="adj" fmla="val 52929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lvl="0">
                <a:lnSpc>
                  <a:spcPct val="85000"/>
                </a:lnSpc>
              </a:pP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治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験ネットワーク機能の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構築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2" name="AutoShape 130"/>
            <p:cNvSpPr>
              <a:spLocks noChangeArrowheads="1"/>
            </p:cNvSpPr>
            <p:nvPr/>
          </p:nvSpPr>
          <p:spPr bwMode="auto">
            <a:xfrm>
              <a:off x="5796136" y="452124"/>
              <a:ext cx="2736304" cy="404031"/>
            </a:xfrm>
            <a:prstGeom prst="homePlate">
              <a:avLst>
                <a:gd name="adj" fmla="val 52929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>
                <a:lnSpc>
                  <a:spcPct val="85000"/>
                </a:lnSpc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国家戦略特区等による</a:t>
              </a:r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規制</a:t>
              </a: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改革等を</a:t>
              </a:r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活用</a:t>
              </a: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した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85000"/>
                </a:lnSpc>
              </a:pP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医</a:t>
              </a:r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薬品、医療機器</a:t>
              </a: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zh-TW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再生医療等</a:t>
              </a:r>
              <a:r>
                <a:rPr lang="zh-TW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製品</a:t>
              </a:r>
              <a:r>
                <a:rPr lang="ja-JP" altLang="en-US" sz="800" b="1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</a:t>
              </a: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先端医療</a:t>
              </a:r>
              <a:endPara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85000"/>
                </a:lnSpc>
              </a:pPr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技術等の開発促進や</a:t>
              </a:r>
              <a:r>
                <a:rPr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製薬企業等の国際競争力の強化</a:t>
              </a:r>
            </a:p>
          </p:txBody>
        </p:sp>
        <p:sp>
          <p:nvSpPr>
            <p:cNvPr id="60" name="AutoShape 139"/>
            <p:cNvSpPr>
              <a:spLocks noChangeArrowheads="1"/>
            </p:cNvSpPr>
            <p:nvPr/>
          </p:nvSpPr>
          <p:spPr bwMode="auto">
            <a:xfrm>
              <a:off x="2111049" y="5730132"/>
              <a:ext cx="6421389" cy="170749"/>
            </a:xfrm>
            <a:prstGeom prst="homePlate">
              <a:avLst>
                <a:gd name="adj" fmla="val 61260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MOU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締結海外クラスターとの企業交流促進</a:t>
              </a:r>
            </a:p>
          </p:txBody>
        </p:sp>
        <p:sp>
          <p:nvSpPr>
            <p:cNvPr id="40" name="AutoShape 130"/>
            <p:cNvSpPr>
              <a:spLocks noChangeArrowheads="1"/>
            </p:cNvSpPr>
            <p:nvPr/>
          </p:nvSpPr>
          <p:spPr bwMode="auto">
            <a:xfrm>
              <a:off x="3599968" y="3218283"/>
              <a:ext cx="4932470" cy="163664"/>
            </a:xfrm>
            <a:prstGeom prst="homePlate">
              <a:avLst>
                <a:gd name="adj" fmla="val 58649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研究機器共同利用の実施</a:t>
              </a:r>
              <a:endParaRPr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AutoShape 130"/>
            <p:cNvSpPr>
              <a:spLocks noChangeArrowheads="1"/>
            </p:cNvSpPr>
            <p:nvPr/>
          </p:nvSpPr>
          <p:spPr bwMode="auto">
            <a:xfrm>
              <a:off x="4913447" y="657025"/>
              <a:ext cx="858306" cy="154668"/>
            </a:xfrm>
            <a:prstGeom prst="homePlate">
              <a:avLst>
                <a:gd name="adj" fmla="val 34883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algn="r">
                <a:lnSpc>
                  <a:spcPct val="85000"/>
                </a:lnSpc>
              </a:pP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国家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戦略特区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の指定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" name="AutoShape 133"/>
            <p:cNvSpPr>
              <a:spLocks noChangeArrowheads="1"/>
            </p:cNvSpPr>
            <p:nvPr/>
          </p:nvSpPr>
          <p:spPr bwMode="auto">
            <a:xfrm>
              <a:off x="4149737" y="916130"/>
              <a:ext cx="1646400" cy="192784"/>
            </a:xfrm>
            <a:prstGeom prst="homePlate">
              <a:avLst>
                <a:gd name="adj" fmla="val 61913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27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輸出入手続き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の電子化・簡素化</a:t>
              </a:r>
            </a:p>
          </p:txBody>
        </p:sp>
        <p:sp>
          <p:nvSpPr>
            <p:cNvPr id="10" name="Rectangle 37"/>
            <p:cNvSpPr>
              <a:spLocks noChangeArrowheads="1"/>
            </p:cNvSpPr>
            <p:nvPr/>
          </p:nvSpPr>
          <p:spPr bwMode="auto">
            <a:xfrm>
              <a:off x="933950" y="688184"/>
              <a:ext cx="572510" cy="41278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85000"/>
                </a:lnSpc>
              </a:pP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14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次特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区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ct val="85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提案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項目）</a:t>
              </a:r>
            </a:p>
          </p:txBody>
        </p: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1696828" y="687750"/>
              <a:ext cx="547531" cy="413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85000"/>
                </a:lnSpc>
              </a:pP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15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次特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区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ct val="85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提案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項目）</a:t>
              </a:r>
            </a:p>
          </p:txBody>
        </p:sp>
        <p:sp>
          <p:nvSpPr>
            <p:cNvPr id="12" name="Rectangle 127"/>
            <p:cNvSpPr>
              <a:spLocks noChangeArrowheads="1"/>
            </p:cNvSpPr>
            <p:nvPr/>
          </p:nvSpPr>
          <p:spPr bwMode="auto">
            <a:xfrm>
              <a:off x="1649824" y="491798"/>
              <a:ext cx="1075039" cy="16522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府独自の規制改革</a:t>
              </a:r>
            </a:p>
          </p:txBody>
        </p:sp>
        <p:sp>
          <p:nvSpPr>
            <p:cNvPr id="13" name="AutoShape 130"/>
            <p:cNvSpPr>
              <a:spLocks noChangeArrowheads="1"/>
            </p:cNvSpPr>
            <p:nvPr/>
          </p:nvSpPr>
          <p:spPr bwMode="auto">
            <a:xfrm>
              <a:off x="933951" y="1544920"/>
              <a:ext cx="4862186" cy="170730"/>
            </a:xfrm>
            <a:prstGeom prst="homePlate">
              <a:avLst>
                <a:gd name="adj" fmla="val 6439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36000" rIns="0" bIns="0" anchor="ctr"/>
            <a:lstStyle/>
            <a:p>
              <a:pPr>
                <a:lnSpc>
                  <a:spcPct val="80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創薬推進連絡協議会分科会</a:t>
              </a:r>
            </a:p>
          </p:txBody>
        </p:sp>
        <p:sp>
          <p:nvSpPr>
            <p:cNvPr id="2" name="山形 1"/>
            <p:cNvSpPr/>
            <p:nvPr/>
          </p:nvSpPr>
          <p:spPr>
            <a:xfrm>
              <a:off x="4566243" y="1221491"/>
              <a:ext cx="1229894" cy="169251"/>
            </a:xfrm>
            <a:prstGeom prst="chevron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共同治験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Rectangle 35"/>
            <p:cNvSpPr>
              <a:spLocks noChangeArrowheads="1"/>
            </p:cNvSpPr>
            <p:nvPr/>
          </p:nvSpPr>
          <p:spPr bwMode="auto">
            <a:xfrm>
              <a:off x="933951" y="1203422"/>
              <a:ext cx="785813" cy="295823"/>
            </a:xfrm>
            <a:prstGeom prst="rect">
              <a:avLst/>
            </a:prstGeom>
            <a:solidFill>
              <a:srgbClr val="FFCC00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治験促進に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向けた検討</a:t>
              </a:r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1877823" y="1390741"/>
              <a:ext cx="1373851" cy="102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様式・標準手順書の標準化等</a:t>
              </a:r>
              <a:endPara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AutoShape 130"/>
            <p:cNvSpPr>
              <a:spLocks noChangeArrowheads="1"/>
            </p:cNvSpPr>
            <p:nvPr/>
          </p:nvSpPr>
          <p:spPr bwMode="auto">
            <a:xfrm>
              <a:off x="3645710" y="1221491"/>
              <a:ext cx="1430346" cy="169251"/>
            </a:xfrm>
            <a:prstGeom prst="homePlate">
              <a:avLst>
                <a:gd name="adj" fmla="val 41567"/>
              </a:avLst>
            </a:prstGeom>
            <a:solidFill>
              <a:srgbClr val="FFC0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r">
                <a:lnSpc>
                  <a:spcPct val="8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一元的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治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験窓口の試行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AutoShape 130"/>
            <p:cNvSpPr>
              <a:spLocks noChangeArrowheads="1"/>
            </p:cNvSpPr>
            <p:nvPr/>
          </p:nvSpPr>
          <p:spPr bwMode="auto">
            <a:xfrm>
              <a:off x="1642133" y="1744761"/>
              <a:ext cx="6890305" cy="170730"/>
            </a:xfrm>
            <a:prstGeom prst="homePlate">
              <a:avLst>
                <a:gd name="adj" fmla="val 6439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36000" rIns="0" bIns="0" anchor="ctr"/>
            <a:lstStyle/>
            <a:p>
              <a:pPr>
                <a:lnSpc>
                  <a:spcPct val="80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大阪治験ウェブ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&lt;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治験情報提供・拡充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&gt;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AutoShape 130"/>
            <p:cNvSpPr>
              <a:spLocks noChangeArrowheads="1"/>
            </p:cNvSpPr>
            <p:nvPr/>
          </p:nvSpPr>
          <p:spPr bwMode="auto">
            <a:xfrm>
              <a:off x="933951" y="2746497"/>
              <a:ext cx="2831101" cy="169844"/>
            </a:xfrm>
            <a:prstGeom prst="homePlate">
              <a:avLst>
                <a:gd name="adj" fmla="val 60116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36000" rIns="0" bIns="0" anchor="t" anchorCtr="0"/>
            <a:lstStyle/>
            <a:p>
              <a:pPr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知的クラスター創成事業（第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Ⅱ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期）</a:t>
              </a:r>
              <a:endPara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AutoShape 130"/>
            <p:cNvSpPr>
              <a:spLocks noChangeArrowheads="1"/>
            </p:cNvSpPr>
            <p:nvPr/>
          </p:nvSpPr>
          <p:spPr bwMode="auto">
            <a:xfrm>
              <a:off x="3792459" y="2749219"/>
              <a:ext cx="3443837" cy="167121"/>
            </a:xfrm>
            <a:prstGeom prst="homePlate">
              <a:avLst>
                <a:gd name="adj" fmla="val 58649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地域イノベーション戦略支援プログラム</a:t>
              </a:r>
            </a:p>
          </p:txBody>
        </p:sp>
        <p:sp>
          <p:nvSpPr>
            <p:cNvPr id="37" name="AutoShape 130"/>
            <p:cNvSpPr>
              <a:spLocks noChangeArrowheads="1"/>
            </p:cNvSpPr>
            <p:nvPr/>
          </p:nvSpPr>
          <p:spPr bwMode="auto">
            <a:xfrm>
              <a:off x="934918" y="3000150"/>
              <a:ext cx="3245647" cy="170730"/>
            </a:xfrm>
            <a:prstGeom prst="homePlate">
              <a:avLst>
                <a:gd name="adj" fmla="val 74318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スーパー特区採択・研究推進</a:t>
              </a:r>
            </a:p>
          </p:txBody>
        </p:sp>
        <p:sp>
          <p:nvSpPr>
            <p:cNvPr id="38" name="AutoShape 130"/>
            <p:cNvSpPr>
              <a:spLocks noChangeArrowheads="1"/>
            </p:cNvSpPr>
            <p:nvPr/>
          </p:nvSpPr>
          <p:spPr bwMode="auto">
            <a:xfrm>
              <a:off x="1421646" y="3450286"/>
              <a:ext cx="2319703" cy="170730"/>
            </a:xfrm>
            <a:prstGeom prst="homePlate">
              <a:avLst>
                <a:gd name="adj" fmla="val 41362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グローバル産学官連携拠点事業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AutoShape 130"/>
            <p:cNvSpPr>
              <a:spLocks noChangeArrowheads="1"/>
            </p:cNvSpPr>
            <p:nvPr/>
          </p:nvSpPr>
          <p:spPr bwMode="auto">
            <a:xfrm>
              <a:off x="1421646" y="3211217"/>
              <a:ext cx="2310233" cy="170730"/>
            </a:xfrm>
            <a:prstGeom prst="homePlate">
              <a:avLst>
                <a:gd name="adj" fmla="val 41362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大阪ﾊﾞｲｵ･ﾗｲﾌｻｲｴﾝｽｲﾉﾍﾞｰｼｮﾝ拠点事業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AutoShape 130"/>
            <p:cNvSpPr>
              <a:spLocks noChangeArrowheads="1"/>
            </p:cNvSpPr>
            <p:nvPr/>
          </p:nvSpPr>
          <p:spPr bwMode="auto">
            <a:xfrm>
              <a:off x="3741350" y="2525327"/>
              <a:ext cx="3494946" cy="139492"/>
            </a:xfrm>
            <a:prstGeom prst="homePlate">
              <a:avLst>
                <a:gd name="adj" fmla="val 5319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革新的医薬品・医療機器・再生医療製品実用化促進</a:t>
              </a:r>
              <a:r>
                <a:rPr lang="ja-JP" altLang="en-US" sz="10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</a:t>
              </a:r>
              <a:endParaRPr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2" name="AutoShape 130"/>
            <p:cNvSpPr>
              <a:spLocks noChangeArrowheads="1"/>
            </p:cNvSpPr>
            <p:nvPr/>
          </p:nvSpPr>
          <p:spPr bwMode="auto">
            <a:xfrm>
              <a:off x="2195774" y="3828498"/>
              <a:ext cx="6336664" cy="144552"/>
            </a:xfrm>
            <a:prstGeom prst="homePlate">
              <a:avLst>
                <a:gd name="adj" fmla="val 74318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おおさか地域創造ファンドを活用した支援</a:t>
              </a:r>
              <a:endParaRPr lang="ja-JP" altLang="en-US" sz="10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2237754" y="3973050"/>
              <a:ext cx="1220611" cy="102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医</a:t>
              </a:r>
              <a:r>
                <a:rPr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薬品・医療機器</a:t>
              </a:r>
              <a:endPara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4093844" y="3973050"/>
              <a:ext cx="3142452" cy="10245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医療機器・</a:t>
              </a:r>
              <a:r>
                <a:rPr lang="en-US" altLang="ja-JP" sz="7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iPS</a:t>
              </a:r>
              <a:r>
                <a:rPr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細胞（再生医療・創薬等）</a:t>
              </a:r>
              <a:endPara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直角三角形 45"/>
            <p:cNvSpPr/>
            <p:nvPr/>
          </p:nvSpPr>
          <p:spPr>
            <a:xfrm flipV="1">
              <a:off x="933950" y="4841038"/>
              <a:ext cx="7392249" cy="503415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AutoShape 130"/>
            <p:cNvSpPr>
              <a:spLocks noChangeArrowheads="1"/>
            </p:cNvSpPr>
            <p:nvPr/>
          </p:nvSpPr>
          <p:spPr bwMode="auto">
            <a:xfrm>
              <a:off x="1504889" y="4124094"/>
              <a:ext cx="7027549" cy="166953"/>
            </a:xfrm>
            <a:prstGeom prst="homePlate">
              <a:avLst>
                <a:gd name="adj" fmla="val 6439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36000" rIns="0" bIns="0" anchor="ctr"/>
            <a:lstStyle/>
            <a:p>
              <a:pPr>
                <a:lnSpc>
                  <a:spcPct val="80000"/>
                </a:lnSpc>
              </a:pP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大阪バイオファンドの組成・運営</a:t>
              </a:r>
              <a:endPara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0" name="AutoShape 130"/>
            <p:cNvSpPr>
              <a:spLocks noChangeArrowheads="1"/>
            </p:cNvSpPr>
            <p:nvPr/>
          </p:nvSpPr>
          <p:spPr bwMode="auto">
            <a:xfrm>
              <a:off x="1506459" y="4336219"/>
              <a:ext cx="2286000" cy="170730"/>
            </a:xfrm>
            <a:prstGeom prst="homePlate">
              <a:avLst>
                <a:gd name="adj" fmla="val 60952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バイオ人材マッチング事業</a:t>
              </a:r>
            </a:p>
          </p:txBody>
        </p:sp>
        <p:sp>
          <p:nvSpPr>
            <p:cNvPr id="51" name="AutoShape 130"/>
            <p:cNvSpPr>
              <a:spLocks noChangeArrowheads="1"/>
            </p:cNvSpPr>
            <p:nvPr/>
          </p:nvSpPr>
          <p:spPr bwMode="auto">
            <a:xfrm>
              <a:off x="2390784" y="4542796"/>
              <a:ext cx="3405353" cy="170460"/>
            </a:xfrm>
            <a:prstGeom prst="homePlate">
              <a:avLst>
                <a:gd name="adj" fmla="val 37294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バイオビジネスアワード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JAPAN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2" name="AutoShape 139"/>
            <p:cNvSpPr>
              <a:spLocks noChangeArrowheads="1"/>
            </p:cNvSpPr>
            <p:nvPr/>
          </p:nvSpPr>
          <p:spPr bwMode="auto">
            <a:xfrm>
              <a:off x="2390784" y="4787187"/>
              <a:ext cx="5440626" cy="161914"/>
            </a:xfrm>
            <a:prstGeom prst="homePlate">
              <a:avLst>
                <a:gd name="adj" fmla="val 6177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創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薬シーズ疾患別・基盤技術別商談会</a:t>
              </a:r>
            </a:p>
          </p:txBody>
        </p:sp>
        <p:sp>
          <p:nvSpPr>
            <p:cNvPr id="55" name="Rectangle 111"/>
            <p:cNvSpPr>
              <a:spLocks noChangeArrowheads="1"/>
            </p:cNvSpPr>
            <p:nvPr/>
          </p:nvSpPr>
          <p:spPr bwMode="auto">
            <a:xfrm>
              <a:off x="854596" y="4915456"/>
              <a:ext cx="2781300" cy="362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115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・「創薬ｼｰｽﾞ・基盤技術ｱﾗｲｱﾝｽ・ﾈｯﾄﾜｰｸ」</a:t>
              </a:r>
            </a:p>
            <a:p>
              <a:pPr>
                <a:lnSpc>
                  <a:spcPct val="115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「次世代医療ｼｽﾃﾑ産業化ﾌｫｰﾗﾑ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6" name="AutoShape 130"/>
            <p:cNvSpPr>
              <a:spLocks noChangeArrowheads="1"/>
            </p:cNvSpPr>
            <p:nvPr/>
          </p:nvSpPr>
          <p:spPr bwMode="auto">
            <a:xfrm>
              <a:off x="933950" y="4545115"/>
              <a:ext cx="1456834" cy="148617"/>
            </a:xfrm>
            <a:prstGeom prst="homePlate">
              <a:avLst>
                <a:gd name="adj" fmla="val 60952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ﾊﾞｲｵﾋﾞｼﾞﾈｽｺﾝﾍﾟ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JAPAN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8" name="AutoShape 133"/>
            <p:cNvSpPr>
              <a:spLocks noChangeArrowheads="1"/>
            </p:cNvSpPr>
            <p:nvPr/>
          </p:nvSpPr>
          <p:spPr bwMode="auto">
            <a:xfrm>
              <a:off x="2119225" y="5289870"/>
              <a:ext cx="5117071" cy="149659"/>
            </a:xfrm>
            <a:prstGeom prst="homePlate">
              <a:avLst>
                <a:gd name="adj" fmla="val 65075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プロテイン・モール関西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9" name="AutoShape 139"/>
            <p:cNvSpPr>
              <a:spLocks noChangeArrowheads="1"/>
            </p:cNvSpPr>
            <p:nvPr/>
          </p:nvSpPr>
          <p:spPr bwMode="auto">
            <a:xfrm>
              <a:off x="933950" y="5545796"/>
              <a:ext cx="6302346" cy="158536"/>
            </a:xfrm>
            <a:prstGeom prst="homePlate">
              <a:avLst>
                <a:gd name="adj" fmla="val 61780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関西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バイオ推進会議等を母体とする国内外の連携事業展開</a:t>
              </a:r>
            </a:p>
          </p:txBody>
        </p:sp>
        <p:sp>
          <p:nvSpPr>
            <p:cNvPr id="62" name="AutoShape 139"/>
            <p:cNvSpPr>
              <a:spLocks noChangeArrowheads="1"/>
            </p:cNvSpPr>
            <p:nvPr/>
          </p:nvSpPr>
          <p:spPr bwMode="auto">
            <a:xfrm>
              <a:off x="933949" y="5978216"/>
              <a:ext cx="3732607" cy="170749"/>
            </a:xfrm>
            <a:prstGeom prst="homePlate">
              <a:avLst>
                <a:gd name="adj" fmla="val 61260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西部地区（ライフサイエンスパーク）立地促進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AutoShape 133"/>
            <p:cNvSpPr>
              <a:spLocks noChangeArrowheads="1"/>
            </p:cNvSpPr>
            <p:nvPr/>
          </p:nvSpPr>
          <p:spPr bwMode="auto">
            <a:xfrm>
              <a:off x="3946008" y="6057117"/>
              <a:ext cx="4586430" cy="168941"/>
            </a:xfrm>
            <a:prstGeom prst="homePlate">
              <a:avLst>
                <a:gd name="adj" fmla="val 50562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10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特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区のインセンティブなどを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活かした企業誘致</a:t>
              </a:r>
            </a:p>
          </p:txBody>
        </p:sp>
        <p:sp>
          <p:nvSpPr>
            <p:cNvPr id="64" name="AutoShape 139"/>
            <p:cNvSpPr>
              <a:spLocks noChangeArrowheads="1"/>
            </p:cNvSpPr>
            <p:nvPr/>
          </p:nvSpPr>
          <p:spPr bwMode="auto">
            <a:xfrm>
              <a:off x="937872" y="6258461"/>
              <a:ext cx="2099134" cy="170749"/>
            </a:xfrm>
            <a:prstGeom prst="homePlate">
              <a:avLst>
                <a:gd name="adj" fmla="val 61260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中部地区　都市計画・事業計画変更</a:t>
              </a:r>
            </a:p>
          </p:txBody>
        </p:sp>
        <p:sp>
          <p:nvSpPr>
            <p:cNvPr id="66" name="山形 65"/>
            <p:cNvSpPr/>
            <p:nvPr/>
          </p:nvSpPr>
          <p:spPr>
            <a:xfrm>
              <a:off x="2853454" y="6258461"/>
              <a:ext cx="2670610" cy="166952"/>
            </a:xfrm>
            <a:prstGeom prst="chevron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造成工事・岩阪橋梁工事</a:t>
              </a:r>
            </a:p>
          </p:txBody>
        </p:sp>
        <p:sp>
          <p:nvSpPr>
            <p:cNvPr id="74" name="AutoShape 130"/>
            <p:cNvSpPr>
              <a:spLocks noChangeArrowheads="1"/>
            </p:cNvSpPr>
            <p:nvPr/>
          </p:nvSpPr>
          <p:spPr bwMode="auto">
            <a:xfrm>
              <a:off x="3834529" y="4343706"/>
              <a:ext cx="1961607" cy="163244"/>
            </a:xfrm>
            <a:prstGeom prst="homePlate">
              <a:avLst>
                <a:gd name="adj" fmla="val 37294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人材育成・確保支援事業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Rectangle 35"/>
            <p:cNvSpPr>
              <a:spLocks noChangeArrowheads="1"/>
            </p:cNvSpPr>
            <p:nvPr/>
          </p:nvSpPr>
          <p:spPr bwMode="auto">
            <a:xfrm>
              <a:off x="5993741" y="6269484"/>
              <a:ext cx="1776341" cy="159727"/>
            </a:xfrm>
            <a:prstGeom prst="homePlate">
              <a:avLst/>
            </a:prstGeom>
            <a:solidFill>
              <a:srgbClr val="FFCC00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中部地区・</a:t>
              </a:r>
              <a:r>
                <a:rPr lang="ja-JP" altLang="en-US" sz="10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ちびらき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" name="AutoShape 130"/>
            <p:cNvSpPr>
              <a:spLocks noChangeArrowheads="1"/>
            </p:cNvSpPr>
            <p:nvPr/>
          </p:nvSpPr>
          <p:spPr bwMode="auto">
            <a:xfrm>
              <a:off x="3440596" y="474150"/>
              <a:ext cx="2355540" cy="155771"/>
            </a:xfrm>
            <a:prstGeom prst="homePlate">
              <a:avLst>
                <a:gd name="adj" fmla="val 52929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 algn="ctr">
                <a:lnSpc>
                  <a:spcPct val="85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国際戦略総合特区の活用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AutoShape 130"/>
            <p:cNvSpPr>
              <a:spLocks noChangeArrowheads="1"/>
            </p:cNvSpPr>
            <p:nvPr/>
          </p:nvSpPr>
          <p:spPr bwMode="auto">
            <a:xfrm>
              <a:off x="1834063" y="1221491"/>
              <a:ext cx="1958396" cy="170730"/>
            </a:xfrm>
            <a:prstGeom prst="homePlate">
              <a:avLst>
                <a:gd name="adj" fmla="val 46620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府立</a:t>
              </a:r>
              <a:r>
                <a:rPr lang="en-US" altLang="ja-JP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病院検討会議設置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山形 20"/>
            <p:cNvSpPr/>
            <p:nvPr/>
          </p:nvSpPr>
          <p:spPr>
            <a:xfrm>
              <a:off x="4111378" y="1954719"/>
              <a:ext cx="4421060" cy="182962"/>
            </a:xfrm>
            <a:prstGeom prst="chevron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rtlCol="0" anchor="ctr"/>
            <a:lstStyle/>
            <a:p>
              <a:pPr algn="ctr"/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医療機器</a:t>
              </a: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相談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の拡充（関西）</a:t>
              </a:r>
              <a:endPara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AutoShape 130"/>
            <p:cNvSpPr>
              <a:spLocks noChangeArrowheads="1"/>
            </p:cNvSpPr>
            <p:nvPr/>
          </p:nvSpPr>
          <p:spPr bwMode="auto">
            <a:xfrm>
              <a:off x="1630516" y="1954720"/>
              <a:ext cx="1772725" cy="166952"/>
            </a:xfrm>
            <a:prstGeom prst="homePlate">
              <a:avLst>
                <a:gd name="adj" fmla="val 64397"/>
              </a:avLst>
            </a:prstGeom>
            <a:solidFill>
              <a:srgbClr val="FFC0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36000" rIns="0" bIns="0" anchor="ctr"/>
            <a:lstStyle/>
            <a:p>
              <a:pPr>
                <a:lnSpc>
                  <a:spcPct val="80000"/>
                </a:lnSpc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医療機器相談事業の実施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山形 19"/>
            <p:cNvSpPr/>
            <p:nvPr/>
          </p:nvSpPr>
          <p:spPr>
            <a:xfrm>
              <a:off x="3033938" y="1954719"/>
              <a:ext cx="1395882" cy="166952"/>
            </a:xfrm>
            <a:prstGeom prst="chevron">
              <a:avLst/>
            </a:prstGeom>
            <a:solidFill>
              <a:srgbClr val="FFC000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（医薬品対象に）</a:t>
              </a:r>
              <a:endPara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AutoShape 133"/>
            <p:cNvSpPr>
              <a:spLocks noChangeArrowheads="1"/>
            </p:cNvSpPr>
            <p:nvPr/>
          </p:nvSpPr>
          <p:spPr bwMode="auto">
            <a:xfrm>
              <a:off x="3537881" y="2162528"/>
              <a:ext cx="1356257" cy="159712"/>
            </a:xfrm>
            <a:prstGeom prst="homePlate">
              <a:avLst>
                <a:gd name="adj" fmla="val 56385"/>
              </a:avLst>
            </a:prstGeom>
            <a:solidFill>
              <a:srgbClr val="FFCC00"/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36000" rIns="0" bIns="0" anchor="ctr"/>
            <a:lstStyle/>
            <a:p>
              <a:pPr algn="ctr">
                <a:lnSpc>
                  <a:spcPct val="85000"/>
                </a:lnSpc>
              </a:pP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薬事戦略相談の実施</a:t>
              </a:r>
            </a:p>
          </p:txBody>
        </p:sp>
        <p:sp>
          <p:nvSpPr>
            <p:cNvPr id="26" name="山形 25"/>
            <p:cNvSpPr/>
            <p:nvPr/>
          </p:nvSpPr>
          <p:spPr>
            <a:xfrm>
              <a:off x="4706109" y="2309917"/>
              <a:ext cx="1090028" cy="170731"/>
            </a:xfrm>
            <a:prstGeom prst="chevron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現地調査機能</a:t>
              </a:r>
              <a:endParaRPr kumimoji="1"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直角三角形 29"/>
            <p:cNvSpPr/>
            <p:nvPr/>
          </p:nvSpPr>
          <p:spPr>
            <a:xfrm rot="16200000">
              <a:off x="3149390" y="1938510"/>
              <a:ext cx="162621" cy="604838"/>
            </a:xfrm>
            <a:prstGeom prst="rtTriangle">
              <a:avLst/>
            </a:prstGeom>
            <a:gradFill>
              <a:gsLst>
                <a:gs pos="86000">
                  <a:srgbClr val="FED064"/>
                </a:gs>
                <a:gs pos="0">
                  <a:schemeClr val="accent6">
                    <a:lumMod val="30000"/>
                    <a:lumOff val="70000"/>
                  </a:schemeClr>
                </a:gs>
                <a:gs pos="100000">
                  <a:srgbClr val="FFC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AutoShape 133"/>
            <p:cNvSpPr>
              <a:spLocks noChangeArrowheads="1"/>
            </p:cNvSpPr>
            <p:nvPr/>
          </p:nvSpPr>
          <p:spPr bwMode="auto">
            <a:xfrm>
              <a:off x="4566242" y="3425152"/>
              <a:ext cx="1229895" cy="213934"/>
            </a:xfrm>
            <a:prstGeom prst="homePlate">
              <a:avLst>
                <a:gd name="adj" fmla="val 61913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オールジャパンでの創薬</a:t>
              </a:r>
              <a:endPara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85000"/>
                </a:lnSpc>
                <a:defRPr/>
              </a:pP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支援体制の構築・推進</a:t>
              </a:r>
              <a:endPara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AutoShape 130"/>
            <p:cNvSpPr>
              <a:spLocks noChangeArrowheads="1"/>
            </p:cNvSpPr>
            <p:nvPr/>
          </p:nvSpPr>
          <p:spPr bwMode="auto">
            <a:xfrm>
              <a:off x="2933043" y="2314436"/>
              <a:ext cx="2018504" cy="170730"/>
            </a:xfrm>
            <a:prstGeom prst="homePlate">
              <a:avLst>
                <a:gd name="adj" fmla="val 52929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0"/>
            <a:lstStyle/>
            <a:p>
              <a:pPr>
                <a:lnSpc>
                  <a:spcPct val="85000"/>
                </a:lnSpc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PMDA-WEST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機能の整備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7065019" y="4757855"/>
              <a:ext cx="1756065" cy="31707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国内外でのアライアンス・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マッチング件数の増加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6" name="Oval 56"/>
            <p:cNvSpPr>
              <a:spLocks noChangeArrowheads="1"/>
            </p:cNvSpPr>
            <p:nvPr/>
          </p:nvSpPr>
          <p:spPr bwMode="auto">
            <a:xfrm>
              <a:off x="6934036" y="5987250"/>
              <a:ext cx="1931672" cy="31707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ライフサイエンス・イノベーション関連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企業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集積</a:t>
              </a: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4777798" y="2100353"/>
              <a:ext cx="1347016" cy="207793"/>
            </a:xfrm>
            <a:prstGeom prst="round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PMDA</a:t>
              </a:r>
              <a:r>
                <a:rPr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関西支部開設</a:t>
              </a:r>
              <a:endParaRPr lang="en-US" altLang="ja-JP" sz="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kumimoji="1" lang="ja-JP" altLang="en-US" sz="7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●</a:t>
              </a:r>
              <a:r>
                <a:rPr lang="en-US" altLang="ja-JP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GMP</a:t>
              </a:r>
              <a:r>
                <a:rPr lang="ja-JP" altLang="en-US" sz="7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実地調査</a:t>
              </a:r>
              <a:endParaRPr kumimoji="1"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3" name="Oval 56"/>
            <p:cNvSpPr>
              <a:spLocks noChangeArrowheads="1"/>
            </p:cNvSpPr>
            <p:nvPr/>
          </p:nvSpPr>
          <p:spPr bwMode="auto">
            <a:xfrm>
              <a:off x="7098429" y="3869958"/>
              <a:ext cx="1650035" cy="33761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バイオベンチャーの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開発力・経営力強化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8" name="AutoShape 133"/>
            <p:cNvSpPr>
              <a:spLocks noChangeArrowheads="1"/>
            </p:cNvSpPr>
            <p:nvPr/>
          </p:nvSpPr>
          <p:spPr bwMode="auto">
            <a:xfrm>
              <a:off x="5796137" y="3427273"/>
              <a:ext cx="2736303" cy="211812"/>
            </a:xfrm>
            <a:prstGeom prst="homePlate">
              <a:avLst>
                <a:gd name="adj" fmla="val 61913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日本医療研究開発</a:t>
              </a:r>
              <a:r>
                <a:rPr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機構が本部機能を担う</a:t>
              </a:r>
              <a:endParaRPr lang="en-US" altLang="ja-JP" sz="7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ct val="85000"/>
                </a:lnSpc>
                <a:defRPr/>
              </a:pPr>
              <a:r>
                <a:rPr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創</a:t>
              </a:r>
              <a:r>
                <a:rPr lang="ja-JP" altLang="en-US" sz="7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薬支援ネットワーク</a:t>
              </a:r>
              <a:r>
                <a:rPr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の推進・積極的な活用</a:t>
              </a:r>
              <a:endParaRPr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1" name="Oval 56"/>
            <p:cNvSpPr>
              <a:spLocks noChangeArrowheads="1"/>
            </p:cNvSpPr>
            <p:nvPr/>
          </p:nvSpPr>
          <p:spPr bwMode="auto">
            <a:xfrm>
              <a:off x="7020272" y="2664820"/>
              <a:ext cx="1756065" cy="31707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世界レベルの研究促進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研究成果の事業化促進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3" name="AutoShape 133"/>
            <p:cNvSpPr>
              <a:spLocks noChangeArrowheads="1"/>
            </p:cNvSpPr>
            <p:nvPr/>
          </p:nvSpPr>
          <p:spPr bwMode="auto">
            <a:xfrm>
              <a:off x="5940152" y="5070086"/>
              <a:ext cx="2592286" cy="156833"/>
            </a:xfrm>
            <a:prstGeom prst="homePlate">
              <a:avLst>
                <a:gd name="adj" fmla="val 65075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>
                <a:lnSpc>
                  <a:spcPct val="85000"/>
                </a:lnSpc>
                <a:defRPr/>
              </a:pPr>
              <a:r>
                <a:rPr lang="ja-JP" altLang="en-US" sz="1000" b="1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zh-TW" altLang="en-US" sz="10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医療</a:t>
              </a:r>
              <a:r>
                <a:rPr lang="zh-TW" altLang="en-US" sz="1000" b="1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</a:t>
              </a:r>
              <a:r>
                <a:rPr lang="ja-JP" altLang="en-US" sz="1000" b="1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zh-TW" altLang="en-US" sz="1000" b="1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研究</a:t>
              </a:r>
              <a:r>
                <a:rPr lang="zh-TW" altLang="en-US" sz="1000" b="1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開発支援事業</a:t>
              </a:r>
              <a:endParaRPr lang="ja-JP" altLang="en-US" sz="10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9" name="Oval 56"/>
            <p:cNvSpPr>
              <a:spLocks noChangeArrowheads="1"/>
            </p:cNvSpPr>
            <p:nvPr/>
          </p:nvSpPr>
          <p:spPr bwMode="auto">
            <a:xfrm>
              <a:off x="6804248" y="811692"/>
              <a:ext cx="1931672" cy="31707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新たな医薬品等の研究開発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迅速化・効率化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、生産性向上</a:t>
              </a:r>
            </a:p>
          </p:txBody>
        </p:sp>
        <p:sp>
          <p:nvSpPr>
            <p:cNvPr id="70" name="Oval 56"/>
            <p:cNvSpPr>
              <a:spLocks noChangeArrowheads="1"/>
            </p:cNvSpPr>
            <p:nvPr/>
          </p:nvSpPr>
          <p:spPr bwMode="auto">
            <a:xfrm>
              <a:off x="6992399" y="1979146"/>
              <a:ext cx="1756065" cy="31707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治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験実施件数の増加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国際共同治験の増加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5" name="直角三角形 84"/>
            <p:cNvSpPr/>
            <p:nvPr/>
          </p:nvSpPr>
          <p:spPr>
            <a:xfrm flipV="1">
              <a:off x="3749202" y="4988774"/>
              <a:ext cx="2190950" cy="239023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Rectangle 111"/>
            <p:cNvSpPr>
              <a:spLocks noChangeArrowheads="1"/>
            </p:cNvSpPr>
            <p:nvPr/>
          </p:nvSpPr>
          <p:spPr bwMode="auto">
            <a:xfrm>
              <a:off x="3725391" y="4872409"/>
              <a:ext cx="2781300" cy="362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115000"/>
                </a:lnSpc>
              </a:pP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大阪医工プロジェクト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7" name="Rectangle 35"/>
            <p:cNvSpPr>
              <a:spLocks noChangeArrowheads="1"/>
            </p:cNvSpPr>
            <p:nvPr/>
          </p:nvSpPr>
          <p:spPr bwMode="auto">
            <a:xfrm>
              <a:off x="5292080" y="6455232"/>
              <a:ext cx="3240360" cy="170730"/>
            </a:xfrm>
            <a:prstGeom prst="homePlate">
              <a:avLst/>
            </a:prstGeom>
            <a:solidFill>
              <a:srgbClr val="FFCC00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北大阪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健康医療都市（健都）におけるクラスター</a:t>
              </a:r>
              <a:r>
                <a:rPr lang="ja-JP" altLang="en-US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形成の促進</a:t>
              </a:r>
            </a:p>
          </p:txBody>
        </p:sp>
        <p:sp>
          <p:nvSpPr>
            <p:cNvPr id="81" name="Rectangle 35"/>
            <p:cNvSpPr>
              <a:spLocks noChangeArrowheads="1"/>
            </p:cNvSpPr>
            <p:nvPr/>
          </p:nvSpPr>
          <p:spPr bwMode="auto">
            <a:xfrm>
              <a:off x="7236295" y="6625962"/>
              <a:ext cx="1296144" cy="178039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ts val="600"/>
                </a:lnSpc>
              </a:pPr>
              <a:r>
                <a:rPr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中之島４丁目</a:t>
              </a:r>
              <a:endParaRPr lang="en-US" altLang="ja-JP" sz="7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lnSpc>
                  <a:spcPts val="600"/>
                </a:lnSpc>
              </a:pPr>
              <a:r>
                <a:rPr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未来医療国際拠点の形成</a:t>
              </a:r>
              <a:endParaRPr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0" name="Rectangle 35"/>
            <p:cNvSpPr>
              <a:spLocks noChangeArrowheads="1"/>
            </p:cNvSpPr>
            <p:nvPr/>
          </p:nvSpPr>
          <p:spPr bwMode="auto">
            <a:xfrm>
              <a:off x="7236295" y="5279803"/>
              <a:ext cx="1260360" cy="159727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PMK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イニシアティブ</a:t>
              </a:r>
              <a:endPara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1" name="Rectangle 35"/>
            <p:cNvSpPr>
              <a:spLocks noChangeArrowheads="1"/>
            </p:cNvSpPr>
            <p:nvPr/>
          </p:nvSpPr>
          <p:spPr bwMode="auto">
            <a:xfrm>
              <a:off x="7240251" y="3651784"/>
              <a:ext cx="1260360" cy="159727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健康産業創出システムの構築</a:t>
              </a:r>
              <a:endParaRPr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41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315</Words>
  <Application>Microsoft Office PowerPoint</Application>
  <PresentationFormat>画面に合わせる (4:3)</PresentationFormat>
  <Paragraphs>100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　知子</dc:creator>
  <cp:lastModifiedBy>巳浪　泰典</cp:lastModifiedBy>
  <cp:revision>25</cp:revision>
  <cp:lastPrinted>2017-07-18T07:44:00Z</cp:lastPrinted>
  <dcterms:created xsi:type="dcterms:W3CDTF">2014-02-19T06:29:19Z</dcterms:created>
  <dcterms:modified xsi:type="dcterms:W3CDTF">2017-07-24T03:05:28Z</dcterms:modified>
</cp:coreProperties>
</file>